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22" r:id="rId3"/>
    <p:sldId id="257" r:id="rId4"/>
    <p:sldId id="270" r:id="rId5"/>
    <p:sldId id="269" r:id="rId6"/>
    <p:sldId id="271" r:id="rId7"/>
    <p:sldId id="272" r:id="rId8"/>
    <p:sldId id="323" r:id="rId9"/>
    <p:sldId id="324" r:id="rId10"/>
    <p:sldId id="304" r:id="rId11"/>
    <p:sldId id="258" r:id="rId12"/>
    <p:sldId id="274" r:id="rId13"/>
    <p:sldId id="275" r:id="rId14"/>
    <p:sldId id="276" r:id="rId15"/>
    <p:sldId id="277" r:id="rId16"/>
    <p:sldId id="303" r:id="rId17"/>
    <p:sldId id="305" r:id="rId18"/>
    <p:sldId id="306" r:id="rId19"/>
    <p:sldId id="307" r:id="rId20"/>
    <p:sldId id="308" r:id="rId21"/>
    <p:sldId id="309" r:id="rId22"/>
    <p:sldId id="310" r:id="rId23"/>
    <p:sldId id="278" r:id="rId24"/>
    <p:sldId id="311" r:id="rId25"/>
    <p:sldId id="312" r:id="rId26"/>
    <p:sldId id="313" r:id="rId27"/>
    <p:sldId id="314" r:id="rId28"/>
    <p:sldId id="279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80" r:id="rId38"/>
    <p:sldId id="282" r:id="rId39"/>
    <p:sldId id="283" r:id="rId40"/>
    <p:sldId id="284" r:id="rId41"/>
    <p:sldId id="285" r:id="rId42"/>
    <p:sldId id="286" r:id="rId43"/>
    <p:sldId id="287" r:id="rId44"/>
    <p:sldId id="281" r:id="rId45"/>
    <p:sldId id="320" r:id="rId46"/>
    <p:sldId id="321" r:id="rId47"/>
    <p:sldId id="289" r:id="rId48"/>
    <p:sldId id="298" r:id="rId49"/>
    <p:sldId id="288" r:id="rId50"/>
    <p:sldId id="267" r:id="rId51"/>
    <p:sldId id="326" r:id="rId52"/>
    <p:sldId id="325" r:id="rId53"/>
    <p:sldId id="268" r:id="rId54"/>
    <p:sldId id="290" r:id="rId55"/>
    <p:sldId id="300" r:id="rId56"/>
    <p:sldId id="302" r:id="rId57"/>
    <p:sldId id="301" r:id="rId58"/>
    <p:sldId id="315" r:id="rId59"/>
    <p:sldId id="316" r:id="rId60"/>
    <p:sldId id="317" r:id="rId61"/>
    <p:sldId id="318" r:id="rId62"/>
    <p:sldId id="32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22"/>
    <p:restoredTop sz="94741"/>
  </p:normalViewPr>
  <p:slideViewPr>
    <p:cSldViewPr snapToGrid="0" snapToObjects="1">
      <p:cViewPr varScale="1">
        <p:scale>
          <a:sx n="100" d="100"/>
          <a:sy n="100" d="100"/>
        </p:scale>
        <p:origin x="74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F66B-D0E3-D84C-9B74-1B8DA4DEA34E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0BB4-42AA-8B49-B4BB-2B27C125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6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51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10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82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9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9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6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8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8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0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94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68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86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46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10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90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75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1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72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52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5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13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6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3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97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63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84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12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5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0AC87-E2E5-6F2E-9765-D71FE8AB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F45D5-B7FB-EDF4-CB0B-5CE37CB62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D9F19-9CA2-DDD1-3D32-F1C2934D0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97676-FA49-F80A-2EDE-600EC4B57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33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41AA-2262-EB75-DBA4-B2281B28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2277C-371E-808E-8FFE-99DB47B44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5447F-1166-5E22-F10B-9876D7820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23BE9-F9AF-A1ED-2583-D94577079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068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5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282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315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22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46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8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5C6A-C79E-7F46-A1E7-2C9841A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5AC0C-E43C-C641-9B35-A8BE9B20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2552-BED1-214D-A080-14C508C4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08B-0743-DE44-9C05-B49B0B69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854B-348F-AC4F-A292-4C01079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305-6341-7648-9B84-36C1504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160-09C2-A74F-8DE1-DE63C1F9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88C-3E19-6F4A-ABAC-73C76A33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B2F2-A0E8-124C-8AF9-78F7F90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3F0E-5208-B54A-96AE-7776035C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E867-AB30-0F47-B2B6-09E7C8DAE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2AEA5-DE56-CD46-AE20-F2D4F0BB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364F3-B6A0-CB4D-B210-A4F1BB6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6F64-9D3E-1F48-A3A7-8B39BC76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8D50-0232-9048-A097-DAC859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930-4A36-8949-B2CB-704D9ADA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324F-DDBF-BB45-AAC7-346EE535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B80-14C7-AF45-B868-4BA92EA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4D7F-4881-ED49-A985-051361D3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2BE7-0546-E844-8D84-B398450F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F62B-B477-3D4D-A042-0EDEE2E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9BE-F3FA-C24B-B3CE-A8E4BF27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6B46-EEC4-B040-AE73-F92DF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C2E2-B456-F849-B61B-355A8B8B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CECA-ABDC-AF42-B7CB-02F180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AD00-A836-504B-B009-91278AD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4174-9452-4D46-89DA-6E70B974B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15FE-78A8-2246-BDAE-43FFA79C6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1EAC-83CF-874E-B9AE-497A6D1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B5B0-8158-3344-9EE7-A9E1E8AC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AB7D7-2248-2441-A55E-3DFBF3E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DB-AAFE-7D49-BA64-228A94D3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0E37-D1ED-4644-945D-89501B51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F97E-AF72-7546-A4F5-9E18299D0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A6268-65B7-584C-B538-35ED90AE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A4D-5E20-8140-90F4-A6FA7294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5B9C-0189-3044-B0E7-920BE2C1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D548-EF10-424D-A4BC-357C8B5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E8D-2BA9-4541-BDF9-37F18129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A08D-02A3-D14C-8F20-B1A95FD0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4485-4D3C-1E4A-9BF1-23A27A79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2AD7-B1C5-114D-A587-2A3D765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01495-3898-F74D-BA36-3972D15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3FD05-B684-4644-AF19-1581755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E39CD-0047-2F48-957F-9C50DBB4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1D3-A081-1240-A520-2621FA3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068-0D4E-F841-B038-945EE0E9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3FF7-35CF-234E-A5DB-05EE5DF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E02F8-3C94-0D4A-BDCA-4BD70112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B69F-E44D-1C4A-A7D9-62E50BA9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5C0C-9328-BA4F-8614-F081D8DD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B71B-AAB6-D849-9E48-F9F9953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6673-DC12-1D40-83E5-3B62E12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2997A-8CA4-284C-82F7-1D844E37C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6B7AA-9BA7-5F40-967A-E74E5CC5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CEB49-7CBC-F94B-A19D-765907F0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0655-F367-D047-A175-5151EC0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ED07-D776-9D44-B9DD-0B7A94E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72B4-5FAE-814A-8321-3DEFC4A2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AF1-7D24-5141-AC75-3876C86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CC9-00D1-6F48-BFBF-220D6DE1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2F6F-9362-5141-8392-448DDA6A14C9}" type="datetimeFigureOut">
              <a:rPr lang="en-US" smtClean="0"/>
              <a:t>4/18/25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8DC7-4361-4D47-A1F3-720ACCA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041-4F48-B04E-A45E-3FBE1F01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cryl.com/media/ecoli-dividing-27afb2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rokaryotic_vs_eukaryotic_cell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rokaryote_cell.sv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Organel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genetics-glossary/Nucle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Riboso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Endoplasmic-Reticulum-rough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Endoplasmic-Reticulum-smoot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golgi-bod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Mitochondri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encenotes.org/difference-between-plant-and-animal-cell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abolism#/media/File:Metabolism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Cell-Cycl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Mitosi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tosis#/media/File:Major_events_in_mitosis.sv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iosis#/media/File:Meiosis_Overview_new.sv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NA#/media/File:Phosphate_backbone.jp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rocess_of_transcription_%2813080846733%29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ssenger_RNA#/media/File:DNA_transcription.sv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NA_and_RNA_codon_tables#/media/File:Aminoacids_table.svg" TargetMode="External"/><Relationship Id="rId5" Type="http://schemas.openxmlformats.org/officeDocument/2006/relationships/image" Target="../media/image28.png"/><Relationship Id="rId4" Type="http://schemas.openxmlformats.org/officeDocument/2006/relationships/hyperlink" Target="https://www.khanacademy.org/science/biology/gene-expression-central-dogma/translation-polypeptides/a/the-stages-of-translat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25_Peptide_Bond-01.jp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pigenetics#/media/File:Epigenetic_mechanisms.png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.au/curious/epigenetic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G7uCskUOrA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lbi.nih.gov/health/idiopathic-pulmonary-fibrosis/causes" TargetMode="External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6122A-CE1F-8841-B00F-117124B4F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2555319"/>
            <a:ext cx="11551920" cy="174736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Basics of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307109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6236"/>
            <a:ext cx="9144000" cy="1685528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High School Biology Review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(not actually that important)</a:t>
            </a:r>
          </a:p>
        </p:txBody>
      </p:sp>
    </p:spTree>
    <p:extLst>
      <p:ext uri="{BB962C8B-B14F-4D97-AF65-F5344CB8AC3E}">
        <p14:creationId xmlns:p14="http://schemas.microsoft.com/office/powerpoint/2010/main" val="270476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Smallest unit of life that can function independently</a:t>
            </a:r>
          </a:p>
          <a:p>
            <a:r>
              <a:rPr lang="en-US" dirty="0"/>
              <a:t>Can perform key functions of life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metabolism</a:t>
            </a:r>
          </a:p>
          <a:p>
            <a:pPr lvl="1"/>
            <a:r>
              <a:rPr lang="en-US" dirty="0"/>
              <a:t>reproduction</a:t>
            </a:r>
          </a:p>
          <a:p>
            <a:r>
              <a:rPr lang="en-US" dirty="0"/>
              <a:t>Can be single-celled organism (like bacteria) or building block of multicellular organism (like humans)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F7573-309F-194A-87F0-79FEF5B16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285" y="1690688"/>
            <a:ext cx="5711715" cy="3882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480285" y="5572869"/>
            <a:ext cx="571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 coli </a:t>
            </a:r>
            <a:r>
              <a:rPr lang="en-US" sz="1600" dirty="0"/>
              <a:t>cell dividing.</a:t>
            </a:r>
          </a:p>
          <a:p>
            <a:r>
              <a:rPr lang="en-US" sz="1600" dirty="0"/>
              <a:t>Image source: </a:t>
            </a:r>
            <a:r>
              <a:rPr lang="en-US" sz="1600" dirty="0">
                <a:hlinkClick r:id="rId3"/>
              </a:rPr>
              <a:t>https://picryl.com/media/ecoli-dividing-27afb2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611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BF1174-97E6-4548-86D3-4A3C95AB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6" y="0"/>
            <a:ext cx="10211108" cy="582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1E58A-BD35-1D4E-8800-AB508B07DC43}"/>
              </a:ext>
            </a:extLst>
          </p:cNvPr>
          <p:cNvSpPr txBox="1"/>
          <p:nvPr/>
        </p:nvSpPr>
        <p:spPr>
          <a:xfrm>
            <a:off x="2786062" y="6243638"/>
            <a:ext cx="821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source: </a:t>
            </a:r>
            <a:r>
              <a:rPr lang="en-US" sz="1600" dirty="0">
                <a:hlinkClick r:id="rId3"/>
              </a:rPr>
              <a:t>https://commons.wikimedia.org/wiki/File:Prokaryotic_vs_eukaryotic_cell.png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247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Prokaryotes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Single-celled</a:t>
            </a:r>
          </a:p>
          <a:p>
            <a:r>
              <a:rPr lang="en-US" dirty="0"/>
              <a:t>Simple structure, no nucleus</a:t>
            </a:r>
          </a:p>
          <a:p>
            <a:r>
              <a:rPr lang="en-US" dirty="0"/>
              <a:t>Typically smaller than eukaryotes</a:t>
            </a:r>
          </a:p>
          <a:p>
            <a:r>
              <a:rPr lang="en-US" dirty="0"/>
              <a:t>Examples: bacteria, archaea</a:t>
            </a:r>
          </a:p>
          <a:p>
            <a:r>
              <a:rPr lang="en-US" dirty="0"/>
              <a:t>Often have external features like flagella and pili for movement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685197" y="6540519"/>
            <a:ext cx="4506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https://en.wikipedia.org/wiki/File:Prokaryote_cell.svg</a:t>
            </a:r>
            <a:r>
              <a:rPr lang="en-US" sz="1200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2699C-561D-6743-93E5-526CDC9A7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0" y="-246450"/>
            <a:ext cx="6115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3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13D33-4932-BB4A-B854-0F1EF7E4F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3"/>
          <a:stretch/>
        </p:blipFill>
        <p:spPr>
          <a:xfrm>
            <a:off x="6096000" y="784301"/>
            <a:ext cx="6070814" cy="4930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Eukaryotes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Complex structure with </a:t>
            </a:r>
            <a:r>
              <a:rPr lang="en-US" b="1" dirty="0"/>
              <a:t>membrane-bound organelles</a:t>
            </a:r>
            <a:r>
              <a:rPr lang="en-US" dirty="0"/>
              <a:t>, including nucleus</a:t>
            </a:r>
          </a:p>
          <a:p>
            <a:r>
              <a:rPr lang="en-US" dirty="0"/>
              <a:t>Can be single-celled</a:t>
            </a:r>
          </a:p>
          <a:p>
            <a:pPr lvl="1"/>
            <a:r>
              <a:rPr lang="en-US" dirty="0"/>
              <a:t>protists, yeast</a:t>
            </a:r>
          </a:p>
          <a:p>
            <a:r>
              <a:rPr lang="en-US" dirty="0"/>
              <a:t>Can be part of multi-cellular organisms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https://www.genome.gov/genetics-glossary/Organelle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4107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Nucleus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163591" cy="4351338"/>
          </a:xfrm>
        </p:spPr>
        <p:txBody>
          <a:bodyPr>
            <a:normAutofit/>
          </a:bodyPr>
          <a:lstStyle/>
          <a:p>
            <a:r>
              <a:rPr lang="en-US" dirty="0"/>
              <a:t>Control center of the cell</a:t>
            </a:r>
          </a:p>
          <a:p>
            <a:r>
              <a:rPr lang="en-US" dirty="0"/>
              <a:t>Contains the DNA, organized into chromosomes</a:t>
            </a:r>
          </a:p>
          <a:p>
            <a:r>
              <a:rPr lang="en-US" dirty="0"/>
              <a:t>Contains nucleolus, where ribosomal RNA (rRNA) and proteins are combined to form ribosomal subunits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https://www.genome.gov/genetics-glossary/Nucleus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AC5AF-A56B-D44F-8507-246712BB8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89" y="1494362"/>
            <a:ext cx="7377112" cy="415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3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51F0-9B09-5845-9741-0A357E8D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8" y="2414943"/>
            <a:ext cx="7891462" cy="4443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Ribosomes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163591" cy="4351338"/>
          </a:xfrm>
        </p:spPr>
        <p:txBody>
          <a:bodyPr>
            <a:normAutofit/>
          </a:bodyPr>
          <a:lstStyle/>
          <a:p>
            <a:r>
              <a:rPr lang="en-US" dirty="0"/>
              <a:t>Site of protein assembly from amino acids, based on mRNA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707054" y="1992829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https://www.genome.gov/genetics-glossary/Ribosome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9301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10A166-5C92-D245-95B3-803E9619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47" y="769821"/>
            <a:ext cx="8955832" cy="5630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Endoplasmic Reticulum (Rough)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600575" cy="4351338"/>
          </a:xfrm>
        </p:spPr>
        <p:txBody>
          <a:bodyPr>
            <a:normAutofit/>
          </a:bodyPr>
          <a:lstStyle/>
          <a:p>
            <a:r>
              <a:rPr lang="en-US" dirty="0"/>
              <a:t>Lined with ribosomes</a:t>
            </a:r>
          </a:p>
          <a:p>
            <a:r>
              <a:rPr lang="en-US" dirty="0"/>
              <a:t>Involved in protein folding, especially for proteins that are going to be secreted from the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https://www.genome.gov/genetics-glossary/Endoplasmic-Reticulum-rough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4892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4DA3F-41CD-584E-BC0E-72F1D4B2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85" y="1027906"/>
            <a:ext cx="9099716" cy="5482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Endoplasmic Reticulum (Smooth)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600575" cy="4351338"/>
          </a:xfrm>
        </p:spPr>
        <p:txBody>
          <a:bodyPr>
            <a:normAutofit/>
          </a:bodyPr>
          <a:lstStyle/>
          <a:p>
            <a:r>
              <a:rPr lang="en-US" dirty="0"/>
              <a:t>Not lined with ribosomes</a:t>
            </a:r>
          </a:p>
          <a:p>
            <a:r>
              <a:rPr lang="en-US" dirty="0"/>
              <a:t>Involved in lipid 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https://www.genome.gov/genetics-glossary/Endoplasmic-Reticulum-smooth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577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F5CD-BD6E-7212-7F2A-C3EA4745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our hosts!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6D71-0AF1-3CD2-BD7B-9C8208063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 University</a:t>
            </a:r>
          </a:p>
          <a:p>
            <a:r>
              <a:rPr lang="en-US" dirty="0"/>
              <a:t>Homebrew</a:t>
            </a:r>
          </a:p>
          <a:p>
            <a:r>
              <a:rPr lang="en-US" dirty="0"/>
              <a:t>Madhu in particular</a:t>
            </a:r>
          </a:p>
        </p:txBody>
      </p:sp>
      <p:pic>
        <p:nvPicPr>
          <p:cNvPr id="5" name="Picture 4" descr="A group of blue and pink circles with white letters&#10;&#10;Description automatically generated">
            <a:extLst>
              <a:ext uri="{FF2B5EF4-FFF2-40B4-BE49-F238E27FC236}">
                <a16:creationId xmlns:a16="http://schemas.microsoft.com/office/drawing/2014/main" id="{1D235E87-D069-E321-CBC7-87398541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026694"/>
            <a:ext cx="5407014" cy="1802338"/>
          </a:xfrm>
          <a:prstGeom prst="rect">
            <a:avLst/>
          </a:prstGeom>
        </p:spPr>
      </p:pic>
      <p:pic>
        <p:nvPicPr>
          <p:cNvPr id="6" name="Picture 5" descr="A close-up of a sign&#10;&#10;AI-generated content may be incorrect.">
            <a:extLst>
              <a:ext uri="{FF2B5EF4-FFF2-40B4-BE49-F238E27FC236}">
                <a16:creationId xmlns:a16="http://schemas.microsoft.com/office/drawing/2014/main" id="{45EEBE95-0CC9-ADA9-DCC0-4843F9C0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026694"/>
            <a:ext cx="6400800" cy="177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EB4201-2D8E-A149-A89F-2A644266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538" y="352573"/>
            <a:ext cx="8612462" cy="615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Golgi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057775" cy="4351338"/>
          </a:xfrm>
        </p:spPr>
        <p:txBody>
          <a:bodyPr>
            <a:normAutofit/>
          </a:bodyPr>
          <a:lstStyle/>
          <a:p>
            <a:r>
              <a:rPr lang="en-US" dirty="0"/>
              <a:t>Modifies and packages proteins and lipids after they’ve gone through the 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https://www.genome.gov/genetics-glossary/golgi-body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72619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727F1-9FAD-084E-BC2C-541F061B7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8" t="6034" r="4901" b="4197"/>
          <a:stretch/>
        </p:blipFill>
        <p:spPr>
          <a:xfrm>
            <a:off x="3318934" y="1508072"/>
            <a:ext cx="8873066" cy="5009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Mitochondria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486275" cy="4351338"/>
          </a:xfrm>
        </p:spPr>
        <p:txBody>
          <a:bodyPr>
            <a:normAutofit/>
          </a:bodyPr>
          <a:lstStyle/>
          <a:p>
            <a:r>
              <a:rPr lang="en-US" dirty="0"/>
              <a:t>“Powerhouse of the cell”</a:t>
            </a:r>
          </a:p>
          <a:p>
            <a:r>
              <a:rPr lang="en-US" dirty="0"/>
              <a:t>Generate ATP through cellular respiration, primarily through the Krebs Cycle (citric acid cycle)</a:t>
            </a:r>
          </a:p>
          <a:p>
            <a:r>
              <a:rPr lang="en-US" dirty="0"/>
              <a:t>Have their own DNA and can replicate independently of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5577501" y="6517165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https://www.genome.gov/genetics-glossary/Mitochondria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65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2DFA-9A7E-D94A-82C5-AE397E8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7800"/>
            <a:ext cx="9463088" cy="6308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B8F18D-E4E3-2A42-A556-8F0D140427CD}"/>
              </a:ext>
            </a:extLst>
          </p:cNvPr>
          <p:cNvSpPr txBox="1"/>
          <p:nvPr/>
        </p:nvSpPr>
        <p:spPr>
          <a:xfrm>
            <a:off x="5577501" y="6517165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https://sciencenotes.org/difference-between-plant-and-animal-cells/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04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 Metabolism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/>
          </a:bodyPr>
          <a:lstStyle/>
          <a:p>
            <a:r>
              <a:rPr lang="en-US" dirty="0"/>
              <a:t>Converting nutrients into energy for use in cellular activities</a:t>
            </a:r>
          </a:p>
          <a:p>
            <a:r>
              <a:rPr lang="en-US" dirty="0"/>
              <a:t>ATP is energy currency</a:t>
            </a:r>
          </a:p>
          <a:p>
            <a:r>
              <a:rPr lang="en-US" dirty="0"/>
              <a:t>Catabolism: breaking down molecules to release energy</a:t>
            </a:r>
          </a:p>
          <a:p>
            <a:r>
              <a:rPr lang="en-US" dirty="0"/>
              <a:t>Anabolism: using energy to build molecules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https://en.wikipedia.org/wiki/Metabolism#/media/File:Metabolism.png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FC564-E3CA-CC41-BEE1-66351BE3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71" y="0"/>
            <a:ext cx="6542529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66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50384-ABA2-5646-B42C-44C79226C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97" y="0"/>
            <a:ext cx="5246401" cy="5715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1" y="1695451"/>
            <a:ext cx="5807597" cy="482441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G1 Phase</a:t>
            </a:r>
            <a:r>
              <a:rPr lang="en-US" dirty="0"/>
              <a:t>: Cell grows, synthesizes proteins and organelles.</a:t>
            </a:r>
          </a:p>
          <a:p>
            <a:r>
              <a:rPr lang="en-US" b="1" dirty="0"/>
              <a:t>S Phase</a:t>
            </a:r>
            <a:r>
              <a:rPr lang="en-US" dirty="0"/>
              <a:t>: Cell replicates its DNA, resulting in 2 identical (except for mutations) sets of chromosomes</a:t>
            </a:r>
          </a:p>
          <a:p>
            <a:r>
              <a:rPr lang="en-US" b="1" dirty="0"/>
              <a:t>G2 Phase: </a:t>
            </a:r>
            <a:r>
              <a:rPr lang="en-US" dirty="0"/>
              <a:t>Cell continues to grow</a:t>
            </a:r>
          </a:p>
          <a:p>
            <a:r>
              <a:rPr lang="en-US" b="1" dirty="0"/>
              <a:t>M Phase: </a:t>
            </a:r>
            <a:r>
              <a:rPr lang="en-US" dirty="0"/>
              <a:t>The cell divides (mitosis)</a:t>
            </a:r>
          </a:p>
          <a:p>
            <a:r>
              <a:rPr lang="en-US" dirty="0"/>
              <a:t>A cell that is not currently preparing to divide is said to be in </a:t>
            </a:r>
            <a:r>
              <a:rPr lang="en-US" b="1" dirty="0"/>
              <a:t>G0 Phase, </a:t>
            </a:r>
            <a:r>
              <a:rPr lang="en-US" dirty="0"/>
              <a:t>also called </a:t>
            </a:r>
            <a:r>
              <a:rPr lang="en-US" b="1" dirty="0"/>
              <a:t>quiescence</a:t>
            </a:r>
            <a:r>
              <a:rPr lang="en-US" dirty="0"/>
              <a:t>.</a:t>
            </a:r>
          </a:p>
          <a:p>
            <a:r>
              <a:rPr lang="en-US" dirty="0"/>
              <a:t>This cycle is specific to eukaryotes. Prokaryotes divide through a simpler process called binary fission.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https://www.genome.gov/genetics-glossary/Cell-Cycle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738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1165E2-7939-1447-A711-F68539E3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97" y="1243013"/>
            <a:ext cx="9972964" cy="5614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Mitosis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29679" y="665570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https://www.genome.gov/genetics-glossary/Mitosis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469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Mitosis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115050" y="665570"/>
            <a:ext cx="6071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https://en.wikipedia.org/wiki/Mitosis#/media/File:Major_events_in_mitosis.svg</a:t>
            </a:r>
            <a:r>
              <a:rPr lang="en-US" sz="1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C26CA-E1F1-D446-806C-08BB38A3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6850"/>
            <a:ext cx="12192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67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39594-2EEE-9C47-9E8D-10D984D2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73" y="141286"/>
            <a:ext cx="10198043" cy="6416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Meiosis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24689" y="6136113"/>
            <a:ext cx="607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https://en.wikipedia.org/wiki/Meiosis#/media/File:Meiosis_Overview_new.svg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833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0468"/>
            <a:ext cx="9144000" cy="957064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Back to the important part</a:t>
            </a:r>
          </a:p>
        </p:txBody>
      </p:sp>
    </p:spTree>
    <p:extLst>
      <p:ext uri="{BB962C8B-B14F-4D97-AF65-F5344CB8AC3E}">
        <p14:creationId xmlns:p14="http://schemas.microsoft.com/office/powerpoint/2010/main" val="2018229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1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0636-DD91-8B4A-A76F-E829B96C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82246"/>
            <a:ext cx="4617720" cy="814564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Quick About Me</a:t>
            </a:r>
          </a:p>
        </p:txBody>
      </p:sp>
      <p:pic>
        <p:nvPicPr>
          <p:cNvPr id="4" name="Picture 3" descr="A graph of a project&#10;&#10;AI-generated content may be incorrect.">
            <a:extLst>
              <a:ext uri="{FF2B5EF4-FFF2-40B4-BE49-F238E27FC236}">
                <a16:creationId xmlns:a16="http://schemas.microsoft.com/office/drawing/2014/main" id="{B06D4DC0-68E5-2210-ADBB-C64D173F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810"/>
            <a:ext cx="12193360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1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95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06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5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30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06DF-11E3-5249-8B3E-A38F4045681F}"/>
              </a:ext>
            </a:extLst>
          </p:cNvPr>
          <p:cNvSpPr/>
          <p:nvPr/>
        </p:nvSpPr>
        <p:spPr>
          <a:xfrm>
            <a:off x="4343400" y="1432560"/>
            <a:ext cx="2773680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F30F-FBD3-574E-A699-D7E152B62CDA}"/>
              </a:ext>
            </a:extLst>
          </p:cNvPr>
          <p:cNvSpPr/>
          <p:nvPr/>
        </p:nvSpPr>
        <p:spPr>
          <a:xfrm>
            <a:off x="4922520" y="5036820"/>
            <a:ext cx="2773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19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5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9B772-EF26-A843-AD70-70692F7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2" y="449091"/>
            <a:ext cx="10259128" cy="6408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9DEE0-CD1C-124A-90AD-6698FD644FD8}"/>
              </a:ext>
            </a:extLst>
          </p:cNvPr>
          <p:cNvSpPr txBox="1"/>
          <p:nvPr/>
        </p:nvSpPr>
        <p:spPr>
          <a:xfrm>
            <a:off x="167640" y="4541520"/>
            <a:ext cx="321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mRNA transcripts can be measured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40822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7479"/>
            <a:ext cx="9144000" cy="2323043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Going Deeper on Each Part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(good to know but not completely necessary)</a:t>
            </a:r>
          </a:p>
        </p:txBody>
      </p:sp>
    </p:spTree>
    <p:extLst>
      <p:ext uri="{BB962C8B-B14F-4D97-AF65-F5344CB8AC3E}">
        <p14:creationId xmlns:p14="http://schemas.microsoft.com/office/powerpoint/2010/main" val="3934973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dirty="0"/>
              <a:t>T</a:t>
            </a:r>
            <a:r>
              <a:rPr lang="en-US" dirty="0"/>
              <a:t>hymine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 </a:t>
            </a:r>
          </a:p>
          <a:p>
            <a:r>
              <a:rPr lang="en-US" dirty="0"/>
              <a:t>A and T are complementary</a:t>
            </a:r>
          </a:p>
          <a:p>
            <a:r>
              <a:rPr lang="en-US" dirty="0"/>
              <a:t>C and G are complementary</a:t>
            </a:r>
          </a:p>
          <a:p>
            <a:r>
              <a:rPr lang="en-US" dirty="0"/>
              <a:t>Two complementary bases are called a “base pair”</a:t>
            </a:r>
          </a:p>
          <a:p>
            <a:r>
              <a:rPr lang="en-US" b="1" dirty="0"/>
              <a:t>Sequences of base pairs encode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9068-C54E-B245-B848-DD85A52D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65"/>
          <a:stretch/>
        </p:blipFill>
        <p:spPr>
          <a:xfrm>
            <a:off x="7840133" y="0"/>
            <a:ext cx="43518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3731718" y="637516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https://en.wikipedia.org/wiki/DNA#/media/File:Phosphate_backbone.jpg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9677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FBB33-30C4-9448-95C0-8230371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/>
          <a:stretch/>
        </p:blipFill>
        <p:spPr>
          <a:xfrm>
            <a:off x="1433513" y="365125"/>
            <a:ext cx="9920287" cy="6497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35318" y="6174622"/>
            <a:ext cx="50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https://commons.wikimedia.org/wiki/File:Process_of_transcription_%2813080846733%29.jpg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79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0569"/>
            <a:ext cx="9144000" cy="1556862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What is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computational biology?</a:t>
            </a:r>
          </a:p>
        </p:txBody>
      </p:sp>
    </p:spTree>
    <p:extLst>
      <p:ext uri="{BB962C8B-B14F-4D97-AF65-F5344CB8AC3E}">
        <p14:creationId xmlns:p14="http://schemas.microsoft.com/office/powerpoint/2010/main" val="2111844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281D-5713-C24B-832A-9CCE4E4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4" y="1203508"/>
            <a:ext cx="8151560" cy="494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Nucleic acid, like DNA</a:t>
            </a:r>
          </a:p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i="1" u="sng" dirty="0"/>
              <a:t>U</a:t>
            </a:r>
            <a:r>
              <a:rPr lang="en-US" i="1" u="sng" dirty="0"/>
              <a:t>racil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</a:t>
            </a:r>
            <a:endParaRPr lang="en-US" b="1" i="1" u="sng" dirty="0"/>
          </a:p>
          <a:p>
            <a:r>
              <a:rPr lang="en-US" dirty="0"/>
              <a:t>Single stranded (usually)</a:t>
            </a:r>
          </a:p>
          <a:p>
            <a:r>
              <a:rPr lang="en-US" dirty="0"/>
              <a:t>One of several types of 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https://en.wikipedia.org/wiki/Messenger_RNA#/media/File:DNA_transcription.svg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6507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B42D-BB07-684B-BCA0-0D9395A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90" y="1690688"/>
            <a:ext cx="9606540" cy="4108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624405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https://www.khanacademy.org/science/biology/gene-expression-central-dogma/translation-polypeptides/a/the-stages-of-translation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B822-E540-F144-9406-1AD69E2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320"/>
            <a:ext cx="4747620" cy="46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56434-5001-BF46-9FCA-1D4D166CF34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841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361" cy="1325563"/>
          </a:xfrm>
        </p:spPr>
        <p:txBody>
          <a:bodyPr/>
          <a:lstStyle/>
          <a:p>
            <a:r>
              <a:rPr lang="en-US" b="1" dirty="0"/>
              <a:t>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Chain of amino acids produced during translation is folded to produce final protein.</a:t>
            </a:r>
          </a:p>
          <a:p>
            <a:r>
              <a:rPr lang="en-US" dirty="0"/>
              <a:t>Proteins do the work of the cell: catalyzing metabolic reactions, structural support, signaling, regulating cellular processes,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https://commons.wikimedia.org/wiki/File:225_Peptide_Bond-01.jpg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D69-A636-404D-8DE1-D49784A99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6" y="945611"/>
            <a:ext cx="6987368" cy="59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60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D7B6B8-3CFE-FB76-163E-D243B49EFDED}"/>
              </a:ext>
            </a:extLst>
          </p:cNvPr>
          <p:cNvSpPr txBox="1"/>
          <p:nvPr/>
        </p:nvSpPr>
        <p:spPr>
          <a:xfrm>
            <a:off x="6680201" y="211376"/>
            <a:ext cx="5270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 Expression</a:t>
            </a:r>
            <a:r>
              <a:rPr lang="en-US" dirty="0"/>
              <a:t>: the process by which information encoded in the DNA is used to make a product (mRNA or protein)</a:t>
            </a:r>
          </a:p>
          <a:p>
            <a:endParaRPr lang="en-US" dirty="0"/>
          </a:p>
          <a:p>
            <a:r>
              <a:rPr lang="en-US" dirty="0"/>
              <a:t>Different gene expression patterns could be signs of interesting biological differences between cells.</a:t>
            </a:r>
          </a:p>
        </p:txBody>
      </p:sp>
    </p:spTree>
    <p:extLst>
      <p:ext uri="{BB962C8B-B14F-4D97-AF65-F5344CB8AC3E}">
        <p14:creationId xmlns:p14="http://schemas.microsoft.com/office/powerpoint/2010/main" val="255464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Epigenetics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FB286-BFDC-6047-B778-C1A53742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73" y="1128710"/>
            <a:ext cx="8425427" cy="5729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637C3-4389-0646-BD00-560F5C3DAA9F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https://en.wikipedia.org/wiki/Epigenetics#/media/File:Epigenetic_mechanisms.png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1021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0515600" cy="1325563"/>
          </a:xfrm>
        </p:spPr>
        <p:txBody>
          <a:bodyPr/>
          <a:lstStyle/>
          <a:p>
            <a:r>
              <a:rPr lang="en-US" dirty="0"/>
              <a:t>Role of epigenetics in cell differentiation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75ACD-12B8-8B47-A7F5-D037CC319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0" b="35714"/>
          <a:stretch/>
        </p:blipFill>
        <p:spPr>
          <a:xfrm>
            <a:off x="0" y="2559922"/>
            <a:ext cx="8115300" cy="4298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F0A51-2DBD-474F-99C4-DF37DEFE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5215588"/>
            <a:ext cx="4076700" cy="16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44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0515600" cy="1325563"/>
          </a:xfrm>
        </p:spPr>
        <p:txBody>
          <a:bodyPr/>
          <a:lstStyle/>
          <a:p>
            <a:r>
              <a:rPr lang="en-US" dirty="0"/>
              <a:t>Role of epigenetics in cell differentiation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BBF12-EE38-3149-8630-EA16F5A2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80" y="1102373"/>
            <a:ext cx="8091339" cy="5284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0B877-4F50-EB40-9FCE-CCFEE717AECA}"/>
              </a:ext>
            </a:extLst>
          </p:cNvPr>
          <p:cNvSpPr txBox="1"/>
          <p:nvPr/>
        </p:nvSpPr>
        <p:spPr>
          <a:xfrm>
            <a:off x="2260782" y="6386513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https://www.science.org.au/curious/epigenetics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12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EFEC-7403-024A-A378-A12D4CB3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2FEB2-EEB3-5743-B8F5-4E11EE10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https://www.youtube.com/watch?v=gG7uCskUOrA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1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058"/>
            <a:ext cx="9144000" cy="1775884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Abstracting this into a spreadsheet…</a:t>
            </a:r>
          </a:p>
        </p:txBody>
      </p:sp>
    </p:spTree>
    <p:extLst>
      <p:ext uri="{BB962C8B-B14F-4D97-AF65-F5344CB8AC3E}">
        <p14:creationId xmlns:p14="http://schemas.microsoft.com/office/powerpoint/2010/main" val="234963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9B772-EF26-A843-AD70-70692F7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2" y="449091"/>
            <a:ext cx="10259128" cy="6408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9DEE0-CD1C-124A-90AD-6698FD644FD8}"/>
              </a:ext>
            </a:extLst>
          </p:cNvPr>
          <p:cNvSpPr txBox="1"/>
          <p:nvPr/>
        </p:nvSpPr>
        <p:spPr>
          <a:xfrm>
            <a:off x="167640" y="4541520"/>
            <a:ext cx="321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mRNA transcripts can be measured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59994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Synonyms / partial-synonyms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9E46-0852-4145-93CE-B97BB803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5760" cy="4351338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Bioinformatics</a:t>
            </a:r>
          </a:p>
          <a:p>
            <a:r>
              <a:rPr lang="en-US" dirty="0">
                <a:cs typeface="Arial" panose="020B0604020202020204" pitchFamily="34" charset="0"/>
              </a:rPr>
              <a:t>Quantitative biology</a:t>
            </a:r>
          </a:p>
          <a:p>
            <a:r>
              <a:rPr lang="en-US" dirty="0">
                <a:cs typeface="Arial" panose="020B0604020202020204" pitchFamily="34" charset="0"/>
              </a:rPr>
              <a:t>Systems biology</a:t>
            </a:r>
          </a:p>
          <a:p>
            <a:r>
              <a:rPr lang="en-US" dirty="0">
                <a:cs typeface="Arial" panose="020B0604020202020204" pitchFamily="34" charset="0"/>
              </a:rPr>
              <a:t>Theoretical biology</a:t>
            </a:r>
          </a:p>
          <a:p>
            <a:r>
              <a:rPr lang="en-US" dirty="0">
                <a:cs typeface="Arial" panose="020B0604020202020204" pitchFamily="34" charset="0"/>
              </a:rPr>
              <a:t>Mathematical biology</a:t>
            </a:r>
          </a:p>
          <a:p>
            <a:r>
              <a:rPr lang="en-US" dirty="0">
                <a:cs typeface="Arial" panose="020B0604020202020204" pitchFamily="34" charset="0"/>
              </a:rPr>
              <a:t>Biostatistics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ABD42-8D7D-984A-9761-639434F6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30" y="1825625"/>
            <a:ext cx="5952490" cy="46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71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91387-ADE3-6E47-913F-1041F77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7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A591-BE6C-DD27-69CB-3CC41794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B3503-4A96-A72B-613E-FE1A53683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E9577-FE27-0166-0B19-27D64E78979E}"/>
              </a:ext>
            </a:extLst>
          </p:cNvPr>
          <p:cNvSpPr txBox="1"/>
          <p:nvPr/>
        </p:nvSpPr>
        <p:spPr>
          <a:xfrm>
            <a:off x="345688" y="4538546"/>
            <a:ext cx="58811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Possible Experiment Ideas: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Tumor vs healthy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Tumor exposed to a drug candidate vs tumor not exposed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Mice bred to have a specific genotype vs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line with gene “knocked out” by CRISPR vs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96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C3271-EB5F-88A5-9F13-A2387696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009FE-73AA-9768-CADD-DEEC0881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57138F-EF73-7A80-BDF4-B332FAEF28C9}"/>
              </a:ext>
            </a:extLst>
          </p:cNvPr>
          <p:cNvSpPr txBox="1"/>
          <p:nvPr/>
        </p:nvSpPr>
        <p:spPr>
          <a:xfrm>
            <a:off x="345688" y="4538546"/>
            <a:ext cx="67189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Experiments that yield this type of dataset:</a:t>
            </a:r>
          </a:p>
          <a:p>
            <a:endParaRPr lang="en-US" b="1" dirty="0"/>
          </a:p>
          <a:p>
            <a:r>
              <a:rPr lang="en-US" b="1" dirty="0"/>
              <a:t>Bulk RNA-seq: </a:t>
            </a:r>
            <a:r>
              <a:rPr lang="en-US" dirty="0"/>
              <a:t>each column is a sample with many cells.</a:t>
            </a:r>
          </a:p>
          <a:p>
            <a:endParaRPr lang="en-US" b="1" dirty="0"/>
          </a:p>
          <a:p>
            <a:r>
              <a:rPr lang="en-US" b="1" dirty="0"/>
              <a:t>Single Cell RNA-seq: </a:t>
            </a:r>
            <a:r>
              <a:rPr lang="en-US" dirty="0"/>
              <a:t>newer method, each column is an individual cell.</a:t>
            </a:r>
          </a:p>
          <a:p>
            <a:endParaRPr lang="en-US" b="1" dirty="0"/>
          </a:p>
          <a:p>
            <a:r>
              <a:rPr lang="en-US" b="1" dirty="0"/>
              <a:t>Microarray: </a:t>
            </a:r>
            <a:r>
              <a:rPr lang="en-US" dirty="0"/>
              <a:t>older method.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3920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91387-ADE3-6E47-913F-1041F77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A59E0-62A5-9C45-83B1-C3855FF48C6B}"/>
              </a:ext>
            </a:extLst>
          </p:cNvPr>
          <p:cNvSpPr txBox="1"/>
          <p:nvPr/>
        </p:nvSpPr>
        <p:spPr>
          <a:xfrm>
            <a:off x="167640" y="4541520"/>
            <a:ext cx="10835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Let’s say we have a table like this, but with ~20,000 genes and 100s of samples.</a:t>
            </a:r>
          </a:p>
          <a:p>
            <a:endParaRPr lang="en-US" sz="2800" b="1" dirty="0">
              <a:latin typeface="+mj-lt"/>
              <a:cs typeface="Arial" panose="020B0604020202020204" pitchFamily="34" charset="0"/>
            </a:endParaRPr>
          </a:p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How can we use this data to figure out biological insights?</a:t>
            </a:r>
          </a:p>
        </p:txBody>
      </p:sp>
    </p:spTree>
    <p:extLst>
      <p:ext uri="{BB962C8B-B14F-4D97-AF65-F5344CB8AC3E}">
        <p14:creationId xmlns:p14="http://schemas.microsoft.com/office/powerpoint/2010/main" val="1048792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9273"/>
            <a:ext cx="9144000" cy="155945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Project 1: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Analyzing Gene Expression Data</a:t>
            </a:r>
          </a:p>
        </p:txBody>
      </p:sp>
    </p:spTree>
    <p:extLst>
      <p:ext uri="{BB962C8B-B14F-4D97-AF65-F5344CB8AC3E}">
        <p14:creationId xmlns:p14="http://schemas.microsoft.com/office/powerpoint/2010/main" val="393289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4935-1263-BE44-A11B-89B504F2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657"/>
            <a:ext cx="665359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Idiopathic Pulmonary Fibrosis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077EE-4B0C-E74E-B2DD-9385F3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258" y="2855987"/>
            <a:ext cx="5491163" cy="3399101"/>
          </a:xfrm>
        </p:spPr>
        <p:txBody>
          <a:bodyPr/>
          <a:lstStyle/>
          <a:p>
            <a:r>
              <a:rPr lang="en-US" dirty="0"/>
              <a:t>Causes loss of alveolar function</a:t>
            </a:r>
          </a:p>
          <a:p>
            <a:r>
              <a:rPr lang="en-US" dirty="0"/>
              <a:t>Median post-diagnosis survival is 2.5-3.5 years</a:t>
            </a:r>
          </a:p>
          <a:p>
            <a:r>
              <a:rPr lang="en-US" dirty="0"/>
              <a:t>Five-year survival: 20-40%</a:t>
            </a:r>
          </a:p>
          <a:p>
            <a:r>
              <a:rPr lang="en-US" dirty="0"/>
              <a:t>No cure, but treatments can slow damage and prolong life (so early detection is helpful)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37E53-4176-5046-AEBD-D02F40FE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33" y="65318"/>
            <a:ext cx="5856800" cy="636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3F20D-9B35-F64E-8E63-05AD4A961510}"/>
              </a:ext>
            </a:extLst>
          </p:cNvPr>
          <p:cNvSpPr txBox="1"/>
          <p:nvPr/>
        </p:nvSpPr>
        <p:spPr>
          <a:xfrm>
            <a:off x="6653597" y="6432120"/>
            <a:ext cx="560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https://www.nhlbi.nih.gov/health/idiopathic-pulmonary-fibrosis/causes</a:t>
            </a:r>
            <a:r>
              <a:rPr lang="en-US" sz="1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261B6-DD58-484B-91AF-7E832FC847EE}"/>
              </a:ext>
            </a:extLst>
          </p:cNvPr>
          <p:cNvSpPr txBox="1"/>
          <p:nvPr/>
        </p:nvSpPr>
        <p:spPr>
          <a:xfrm>
            <a:off x="157163" y="1985963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known cause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29B81B-871A-3048-BBB3-CD69B15DAD76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007909" y="1228725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DB3FC7-A981-B749-A0EC-2BE216F2F214}"/>
              </a:ext>
            </a:extLst>
          </p:cNvPr>
          <p:cNvCxnSpPr>
            <a:cxnSpLocks/>
          </p:cNvCxnSpPr>
          <p:nvPr/>
        </p:nvCxnSpPr>
        <p:spPr>
          <a:xfrm flipV="1">
            <a:off x="3158442" y="1228725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8DDCC4-B51E-7644-B3FD-31C253B23C2D}"/>
              </a:ext>
            </a:extLst>
          </p:cNvPr>
          <p:cNvSpPr txBox="1"/>
          <p:nvPr/>
        </p:nvSpPr>
        <p:spPr>
          <a:xfrm>
            <a:off x="2818445" y="198596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297734-8F95-D844-8FEF-5DAE083E5266}"/>
              </a:ext>
            </a:extLst>
          </p:cNvPr>
          <p:cNvCxnSpPr>
            <a:cxnSpLocks/>
          </p:cNvCxnSpPr>
          <p:nvPr/>
        </p:nvCxnSpPr>
        <p:spPr>
          <a:xfrm flipV="1">
            <a:off x="5224308" y="1238878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3C15FD-A9A1-864D-9CF3-DFDCF6CF46C0}"/>
              </a:ext>
            </a:extLst>
          </p:cNvPr>
          <p:cNvSpPr txBox="1"/>
          <p:nvPr/>
        </p:nvSpPr>
        <p:spPr>
          <a:xfrm>
            <a:off x="4761841" y="2000879"/>
            <a:ext cx="92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scarring</a:t>
            </a:r>
          </a:p>
        </p:txBody>
      </p:sp>
    </p:spTree>
    <p:extLst>
      <p:ext uri="{BB962C8B-B14F-4D97-AF65-F5344CB8AC3E}">
        <p14:creationId xmlns:p14="http://schemas.microsoft.com/office/powerpoint/2010/main" val="1881071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746-1A65-6546-9858-41E7F50F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/>
              <a:t>GSE150910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C708-590D-8C4C-9455-E0623D65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759"/>
            <a:ext cx="10515600" cy="4351338"/>
          </a:xfrm>
        </p:spPr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of lung samples</a:t>
            </a:r>
          </a:p>
          <a:p>
            <a:r>
              <a:rPr lang="en-US" dirty="0"/>
              <a:t>18,838 genes</a:t>
            </a:r>
          </a:p>
          <a:p>
            <a:r>
              <a:rPr lang="en-US" dirty="0"/>
              <a:t>103 IPF samples, 103 healthy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B6C52-7CE6-2541-8658-7300EA04F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524735"/>
            <a:ext cx="9228667" cy="33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33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24A1-C24B-8942-BF7D-B7CF8EF8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format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85DD6F-858A-5D4C-BE1F-9A26BCD71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43951"/>
              </p:ext>
            </p:extLst>
          </p:nvPr>
        </p:nvGraphicFramePr>
        <p:xfrm>
          <a:off x="2032000" y="237913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772554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750190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40815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09582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6430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3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66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057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C39F45-E3FA-D541-9121-CAB44F83D8B4}"/>
              </a:ext>
            </a:extLst>
          </p:cNvPr>
          <p:cNvSpPr txBox="1"/>
          <p:nvPr/>
        </p:nvSpPr>
        <p:spPr>
          <a:xfrm>
            <a:off x="7320371" y="455093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B7C80-F695-3C4B-8A59-1298CE019982}"/>
              </a:ext>
            </a:extLst>
          </p:cNvPr>
          <p:cNvSpPr txBox="1"/>
          <p:nvPr/>
        </p:nvSpPr>
        <p:spPr>
          <a:xfrm>
            <a:off x="9088778" y="456336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97CC7-9098-9C4F-B588-DEC08009BF91}"/>
              </a:ext>
            </a:extLst>
          </p:cNvPr>
          <p:cNvSpPr txBox="1"/>
          <p:nvPr/>
        </p:nvSpPr>
        <p:spPr>
          <a:xfrm>
            <a:off x="5583843" y="4550938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EFC2F-4BA2-EF44-BA6A-1032473BA8B2}"/>
              </a:ext>
            </a:extLst>
          </p:cNvPr>
          <p:cNvSpPr txBox="1"/>
          <p:nvPr/>
        </p:nvSpPr>
        <p:spPr>
          <a:xfrm>
            <a:off x="3805843" y="456054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616CF3-C5F4-244D-ACDA-9F09B657B99A}"/>
              </a:ext>
            </a:extLst>
          </p:cNvPr>
          <p:cNvCxnSpPr>
            <a:cxnSpLocks/>
          </p:cNvCxnSpPr>
          <p:nvPr/>
        </p:nvCxnSpPr>
        <p:spPr>
          <a:xfrm>
            <a:off x="4259108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2244BD-4986-314A-B405-E95F7066EF00}"/>
              </a:ext>
            </a:extLst>
          </p:cNvPr>
          <p:cNvCxnSpPr>
            <a:cxnSpLocks/>
          </p:cNvCxnSpPr>
          <p:nvPr/>
        </p:nvCxnSpPr>
        <p:spPr>
          <a:xfrm>
            <a:off x="6037108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2D5B52-0104-8B4C-B453-A67EF63C61A6}"/>
              </a:ext>
            </a:extLst>
          </p:cNvPr>
          <p:cNvCxnSpPr>
            <a:cxnSpLocks/>
          </p:cNvCxnSpPr>
          <p:nvPr/>
        </p:nvCxnSpPr>
        <p:spPr>
          <a:xfrm>
            <a:off x="7553768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A5124-8C0D-5947-BA2A-DCA40539597F}"/>
              </a:ext>
            </a:extLst>
          </p:cNvPr>
          <p:cNvCxnSpPr>
            <a:cxnSpLocks/>
          </p:cNvCxnSpPr>
          <p:nvPr/>
        </p:nvCxnSpPr>
        <p:spPr>
          <a:xfrm>
            <a:off x="9322175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680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2334"/>
            <a:ext cx="9144000" cy="103333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Quick Statistics Lesson</a:t>
            </a:r>
          </a:p>
        </p:txBody>
      </p:sp>
    </p:spTree>
    <p:extLst>
      <p:ext uri="{BB962C8B-B14F-4D97-AF65-F5344CB8AC3E}">
        <p14:creationId xmlns:p14="http://schemas.microsoft.com/office/powerpoint/2010/main" val="4234164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a way of using probability to put a number on coincidences</a:t>
            </a:r>
          </a:p>
        </p:txBody>
      </p:sp>
    </p:spTree>
    <p:extLst>
      <p:ext uri="{BB962C8B-B14F-4D97-AF65-F5344CB8AC3E}">
        <p14:creationId xmlns:p14="http://schemas.microsoft.com/office/powerpoint/2010/main" val="269202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Topics we WON’T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9E46-0852-4145-93CE-B97BB803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46720" cy="4351338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Math modeling of biological systems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(but if you’re interested in this, check out my Youtube videos!)</a:t>
            </a:r>
          </a:p>
          <a:p>
            <a:r>
              <a:rPr lang="en-US" dirty="0">
                <a:cs typeface="Arial" panose="020B0604020202020204" pitchFamily="34" charset="0"/>
              </a:rPr>
              <a:t>Algorithm design for sequence processing</a:t>
            </a:r>
          </a:p>
          <a:p>
            <a:r>
              <a:rPr lang="en-US" dirty="0">
                <a:cs typeface="Arial" panose="020B0604020202020204" pitchFamily="34" charset="0"/>
              </a:rPr>
              <a:t>“Low-level” bioinformatics: getting from raw experimental output to Excel file</a:t>
            </a:r>
          </a:p>
          <a:p>
            <a:r>
              <a:rPr lang="en-US" dirty="0">
                <a:cs typeface="Arial" panose="020B0604020202020204" pitchFamily="34" charset="0"/>
              </a:rPr>
              <a:t>Software development</a:t>
            </a:r>
          </a:p>
          <a:p>
            <a:r>
              <a:rPr lang="en-US" dirty="0">
                <a:cs typeface="Arial" panose="020B0604020202020204" pitchFamily="34" charset="0"/>
              </a:rPr>
              <a:t>Biomedical engineering</a:t>
            </a:r>
          </a:p>
          <a:p>
            <a:r>
              <a:rPr lang="en-US" dirty="0">
                <a:cs typeface="Arial" panose="020B0604020202020204" pitchFamily="34" charset="0"/>
              </a:rPr>
              <a:t>Public health / clinical informatics</a:t>
            </a:r>
          </a:p>
        </p:txBody>
      </p:sp>
    </p:spTree>
    <p:extLst>
      <p:ext uri="{BB962C8B-B14F-4D97-AF65-F5344CB8AC3E}">
        <p14:creationId xmlns:p14="http://schemas.microsoft.com/office/powerpoint/2010/main" val="1098684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Figuring out if a coin is fair or weighted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Philosophical musing: </a:t>
            </a:r>
            <a:r>
              <a:rPr lang="en-US" dirty="0"/>
              <a:t>in a way, it’s impossible to ever say for sure if a coin is fair or weighted. Even if you flip a coin 1,000,000 times and get heads every time, it could just be a coincidence.</a:t>
            </a:r>
          </a:p>
          <a:p>
            <a:r>
              <a:rPr lang="en-US" dirty="0"/>
              <a:t>But with statistics, we can at least put a number on how big of a coincidence that would be.</a:t>
            </a:r>
          </a:p>
        </p:txBody>
      </p:sp>
    </p:spTree>
    <p:extLst>
      <p:ext uri="{BB962C8B-B14F-4D97-AF65-F5344CB8AC3E}">
        <p14:creationId xmlns:p14="http://schemas.microsoft.com/office/powerpoint/2010/main" val="2081343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First, </a:t>
            </a:r>
            <a:r>
              <a:rPr lang="en-US" i="1" dirty="0"/>
              <a:t>assume </a:t>
            </a:r>
            <a:r>
              <a:rPr lang="en-US" dirty="0"/>
              <a:t>that the coin is fair: 50% chance of heads, 50% chance of tails. (called the </a:t>
            </a:r>
            <a:r>
              <a:rPr lang="en-US" b="1" dirty="0"/>
              <a:t>null hypothesis)</a:t>
            </a:r>
            <a:endParaRPr lang="en-US" dirty="0"/>
          </a:p>
          <a:p>
            <a:r>
              <a:rPr lang="en-US" dirty="0"/>
              <a:t>Experiment: flip a coin 5 times.</a:t>
            </a:r>
          </a:p>
          <a:p>
            <a:r>
              <a:rPr lang="en-US" dirty="0"/>
              <a:t>Results: 5 heads, 0 tails</a:t>
            </a:r>
          </a:p>
          <a:p>
            <a:r>
              <a:rPr lang="en-US" i="1" dirty="0"/>
              <a:t>What are the chances of a result this extreme happening by coincidence, if the coin is fair?</a:t>
            </a:r>
          </a:p>
          <a:p>
            <a:pPr lvl="1"/>
            <a:r>
              <a:rPr lang="en-US" dirty="0"/>
              <a:t>(0.5 ^ 5) * 2 = 0.0625 = 6.25% chance</a:t>
            </a:r>
          </a:p>
          <a:p>
            <a:pPr lvl="1"/>
            <a:r>
              <a:rPr lang="en-US" dirty="0"/>
              <a:t>(multiplying by 2, because it could have also been 5 tails by coincidence, which would have been equally as extreme)</a:t>
            </a:r>
          </a:p>
          <a:p>
            <a:r>
              <a:rPr lang="en-US" dirty="0"/>
              <a:t>0.0625 is called a </a:t>
            </a:r>
            <a:r>
              <a:rPr lang="en-US" b="1" dirty="0"/>
              <a:t>p-value</a:t>
            </a:r>
          </a:p>
          <a:p>
            <a:r>
              <a:rPr lang="en-US" b="1" dirty="0"/>
              <a:t>Is the coin fair? We can’t be sure. But we </a:t>
            </a:r>
            <a:r>
              <a:rPr lang="en-US" b="1" i="1" dirty="0"/>
              <a:t>can </a:t>
            </a:r>
            <a:r>
              <a:rPr lang="en-US" b="1" dirty="0"/>
              <a:t>put a number on how much of a coincidence would be required to see the results we got if the coin were fair.</a:t>
            </a:r>
          </a:p>
        </p:txBody>
      </p:sp>
    </p:spTree>
    <p:extLst>
      <p:ext uri="{BB962C8B-B14F-4D97-AF65-F5344CB8AC3E}">
        <p14:creationId xmlns:p14="http://schemas.microsoft.com/office/powerpoint/2010/main" val="2391471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20C2-F71D-E75E-BBE7-124B1CD5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9F1-41CC-469A-9CE8-43783E66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B31D-3B4F-BD6D-5E93-27BEBD4EE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probability of observing a result as least as extreme as the result you’re seeing, assuming that the null hypothesis is true.</a:t>
            </a:r>
          </a:p>
        </p:txBody>
      </p:sp>
    </p:spTree>
    <p:extLst>
      <p:ext uri="{BB962C8B-B14F-4D97-AF65-F5344CB8AC3E}">
        <p14:creationId xmlns:p14="http://schemas.microsoft.com/office/powerpoint/2010/main" val="423590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2766219"/>
            <a:ext cx="10086975" cy="1325563"/>
          </a:xfrm>
        </p:spPr>
        <p:txBody>
          <a:bodyPr>
            <a:noAutofit/>
          </a:bodyPr>
          <a:lstStyle/>
          <a:p>
            <a:r>
              <a:rPr lang="en-US" sz="5400" dirty="0">
                <a:cs typeface="Arial" panose="020B0604020202020204" pitchFamily="34" charset="0"/>
              </a:rPr>
              <a:t>Our focus: data analysis for biology</a:t>
            </a:r>
          </a:p>
        </p:txBody>
      </p:sp>
    </p:spTree>
    <p:extLst>
      <p:ext uri="{BB962C8B-B14F-4D97-AF65-F5344CB8AC3E}">
        <p14:creationId xmlns:p14="http://schemas.microsoft.com/office/powerpoint/2010/main" val="191064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6BE7-6959-1446-6C41-8D8EC4FB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73641-7108-30AC-73BF-C1C45BF02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Distillation</a:t>
            </a:r>
          </a:p>
          <a:p>
            <a:pPr lvl="1"/>
            <a:r>
              <a:rPr lang="en-US" dirty="0"/>
              <a:t>Biology is a huge, intimidating body of knowledge.</a:t>
            </a:r>
          </a:p>
          <a:p>
            <a:pPr lvl="1"/>
            <a:r>
              <a:rPr lang="en-US" dirty="0"/>
              <a:t>But we only need a couple foundational concepts to get started.</a:t>
            </a:r>
          </a:p>
          <a:p>
            <a:pPr lvl="1"/>
            <a:r>
              <a:rPr lang="en-US" dirty="0"/>
              <a:t>Then, if you decide to go further, you can do a deep dive on whatever topic you’re interested in.</a:t>
            </a:r>
          </a:p>
          <a:p>
            <a:r>
              <a:rPr lang="en-US" b="1" dirty="0"/>
              <a:t>Abstraction</a:t>
            </a:r>
          </a:p>
          <a:p>
            <a:pPr lvl="1"/>
            <a:r>
              <a:rPr lang="en-US" dirty="0"/>
              <a:t>By the time we start writing code, we’ll have turned things into a standard data analysis problem.</a:t>
            </a:r>
          </a:p>
          <a:p>
            <a:pPr lvl="1"/>
            <a:r>
              <a:rPr lang="en-US" dirty="0"/>
              <a:t>We’ll be able to open up the biology in Microsoft Excel and take a look at it.</a:t>
            </a:r>
          </a:p>
          <a:p>
            <a:r>
              <a:rPr lang="en-US" b="1" dirty="0"/>
              <a:t>2 Data Analysis Projects</a:t>
            </a:r>
          </a:p>
          <a:p>
            <a:pPr lvl="1"/>
            <a:r>
              <a:rPr lang="en-US" dirty="0"/>
              <a:t>Today: Gene Expression / Transcriptomics</a:t>
            </a:r>
          </a:p>
          <a:p>
            <a:pPr lvl="1"/>
            <a:r>
              <a:rPr lang="en-US" dirty="0"/>
              <a:t>Tomorrow: Genomics / GWAS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2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68D69-7A2C-2F06-513D-A96293F2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607D-13C8-3B04-3EBB-09F44B98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901" y="2766218"/>
            <a:ext cx="5984197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cs typeface="Arial" panose="020B0604020202020204" pitchFamily="34" charset="0"/>
              </a:rPr>
              <a:t>Important Part First</a:t>
            </a:r>
          </a:p>
        </p:txBody>
      </p:sp>
    </p:spTree>
    <p:extLst>
      <p:ext uri="{BB962C8B-B14F-4D97-AF65-F5344CB8AC3E}">
        <p14:creationId xmlns:p14="http://schemas.microsoft.com/office/powerpoint/2010/main" val="334490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8203</TotalTime>
  <Words>1734</Words>
  <Application>Microsoft Macintosh PowerPoint</Application>
  <PresentationFormat>Widescreen</PresentationFormat>
  <Paragraphs>264</Paragraphs>
  <Slides>62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Basics of  Computational Biology</vt:lpstr>
      <vt:lpstr>Thank you to our hosts!</vt:lpstr>
      <vt:lpstr>Quick About Me</vt:lpstr>
      <vt:lpstr>What is  computational biology?</vt:lpstr>
      <vt:lpstr>Synonyms / partial-synonyms</vt:lpstr>
      <vt:lpstr>Topics we WON’T cover today</vt:lpstr>
      <vt:lpstr>Our focus: data analysis for biology</vt:lpstr>
      <vt:lpstr>Approach for this class</vt:lpstr>
      <vt:lpstr>Important Part First</vt:lpstr>
      <vt:lpstr>PowerPoint Presentation</vt:lpstr>
      <vt:lpstr>High School Biology Review (not actually that important)</vt:lpstr>
      <vt:lpstr>Cells</vt:lpstr>
      <vt:lpstr>PowerPoint Presentation</vt:lpstr>
      <vt:lpstr>Prokaryotes</vt:lpstr>
      <vt:lpstr>Eukaryotes</vt:lpstr>
      <vt:lpstr>Nucleus</vt:lpstr>
      <vt:lpstr>Ribosomes</vt:lpstr>
      <vt:lpstr>Endoplasmic Reticulum (Rough) </vt:lpstr>
      <vt:lpstr>Endoplasmic Reticulum (Smooth) </vt:lpstr>
      <vt:lpstr>Golgi Body</vt:lpstr>
      <vt:lpstr>Mitochondria</vt:lpstr>
      <vt:lpstr>PowerPoint Presentation</vt:lpstr>
      <vt:lpstr>Cell Metabolism</vt:lpstr>
      <vt:lpstr>Cell Cycle</vt:lpstr>
      <vt:lpstr>Mitosis</vt:lpstr>
      <vt:lpstr>Mitosis</vt:lpstr>
      <vt:lpstr>Meiosis</vt:lpstr>
      <vt:lpstr>Back to the important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Going Deeper on Each Part (good to know but not completely necessary)</vt:lpstr>
      <vt:lpstr>DNA</vt:lpstr>
      <vt:lpstr>Transcription</vt:lpstr>
      <vt:lpstr>mRNA</vt:lpstr>
      <vt:lpstr>Translation</vt:lpstr>
      <vt:lpstr>Protein</vt:lpstr>
      <vt:lpstr>PowerPoint Presentation</vt:lpstr>
      <vt:lpstr>Epigenetics</vt:lpstr>
      <vt:lpstr>Role of epigenetics in cell differentiation</vt:lpstr>
      <vt:lpstr>Role of epigenetics in cell differentiation</vt:lpstr>
      <vt:lpstr>Animated video</vt:lpstr>
      <vt:lpstr>Abstracting this into a spreadsheet…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1:  Analyzing Gene Expression Data</vt:lpstr>
      <vt:lpstr>Idiopathic Pulmonary Fibrosis</vt:lpstr>
      <vt:lpstr>GSE150910 Dataset</vt:lpstr>
      <vt:lpstr>Dataset format</vt:lpstr>
      <vt:lpstr>Quick Statistics Lesson</vt:lpstr>
      <vt:lpstr>What is statistics?</vt:lpstr>
      <vt:lpstr>Figuring out if a coin is fair or weighted</vt:lpstr>
      <vt:lpstr>Experiment</vt:lpstr>
      <vt:lpstr>p-value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Computational Biology</dc:title>
  <dc:creator>Mike Saint-Antoine</dc:creator>
  <cp:lastModifiedBy>Mike Saint-Antoine</cp:lastModifiedBy>
  <cp:revision>118</cp:revision>
  <dcterms:created xsi:type="dcterms:W3CDTF">2024-06-21T02:07:16Z</dcterms:created>
  <dcterms:modified xsi:type="dcterms:W3CDTF">2025-04-18T15:28:11Z</dcterms:modified>
</cp:coreProperties>
</file>